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76A3E9-A329-4182-9750-EB7766B9E2C9}">
  <a:tblStyle styleId="{F376A3E9-A329-4182-9750-EB7766B9E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0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1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308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7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e52ead8b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de52ead8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3de52ead8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35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e52ead8b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de52ead8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3de52ead8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64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771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506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05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1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64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414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261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smtClean="0"/>
              <a:t>.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Photo from https://</a:t>
            </a:r>
            <a:r>
              <a:rPr lang="en-US" dirty="0" err="1"/>
              <a:t>www.publicdomainpictures.net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view-image.php?image</a:t>
            </a:r>
            <a:r>
              <a:rPr lang="en-US" dirty="0"/>
              <a:t>=65955&amp;picture=schoolboy-is-sitting-on-books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8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441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09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3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de52ead8b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de52ead8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g3de52ead8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814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23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e52ead8b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de52ead8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3de52ead8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96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e52ead8b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de52ead8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g3de52ead8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9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03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e52ead8b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de52ead8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3de52ead8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7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e52ead8b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de52ead8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g3de52ead8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279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13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56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943125" y="274638"/>
            <a:ext cx="4667475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39431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 descr="14861 principles to action cover bar 1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-23724"/>
            <a:ext cx="889121" cy="689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44124" y="6163675"/>
            <a:ext cx="1810474" cy="5689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14861 principles to action cover bar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23724"/>
            <a:ext cx="889121" cy="68944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4810125" y="691350"/>
            <a:ext cx="3795900" cy="4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15A754"/>
                </a:solidFill>
                <a:latin typeface="Arial"/>
                <a:ea typeface="Arial"/>
                <a:cs typeface="Arial"/>
                <a:sym typeface="Arial"/>
              </a:rPr>
              <a:t>Elementary School </a:t>
            </a:r>
            <a:endParaRPr sz="5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15A754"/>
                </a:solidFill>
                <a:latin typeface="Arial"/>
                <a:ea typeface="Arial"/>
                <a:cs typeface="Arial"/>
                <a:sym typeface="Arial"/>
              </a:rPr>
              <a:t>Gifted and Talented Education Program</a:t>
            </a:r>
            <a:endParaRPr sz="5000" b="0" i="0" u="none" strike="noStrike" cap="none">
              <a:solidFill>
                <a:srgbClr val="15A7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500" y="5920250"/>
            <a:ext cx="2222949" cy="6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75" y="512737"/>
            <a:ext cx="4328350" cy="58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898975" y="76200"/>
            <a:ext cx="8244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70C0"/>
                </a:solidFill>
              </a:rPr>
              <a:t>4th Grade GT Math Domains</a:t>
            </a:r>
            <a:endParaRPr sz="6000" b="1" i="0" u="none" strike="noStrike" cap="none">
              <a:solidFill>
                <a:srgbClr val="004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r="6976" b="7842"/>
          <a:stretch/>
        </p:blipFill>
        <p:spPr>
          <a:xfrm>
            <a:off x="5251300" y="2225125"/>
            <a:ext cx="3762950" cy="38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986875" y="2072725"/>
            <a:ext cx="4618800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Expressions and Equations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Place Value and Decimals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Multiplication and Division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Fractions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Geometry and Measurement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Statistics</a:t>
            </a:r>
            <a:endParaRPr sz="300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/>
        </p:nvSpPr>
        <p:spPr>
          <a:xfrm>
            <a:off x="898975" y="76200"/>
            <a:ext cx="8244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70C0"/>
                </a:solidFill>
              </a:rPr>
              <a:t>5th Grade GT Math Domains</a:t>
            </a:r>
            <a:endParaRPr sz="6000" b="1" i="0" u="none" strike="noStrike" cap="none">
              <a:solidFill>
                <a:srgbClr val="004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103425" y="2261000"/>
            <a:ext cx="3872100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The Number System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Ratio and Proportion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Expressions and Equations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Geometry</a:t>
            </a:r>
            <a:endParaRPr sz="300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750" y="2260988"/>
            <a:ext cx="38100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1072900" y="1384624"/>
            <a:ext cx="7995000" cy="4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CogAT administered to ALL students in December of 3rd grade.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Meets State COMAR requirement for an ability measure.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identify students who may underperform in school.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reviewed as part of G/T Placement Process using multiple criteria.</a:t>
            </a:r>
            <a:endParaRPr sz="32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1072892" y="302477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Placement Process for GT Math</a:t>
            </a:r>
            <a:endParaRPr sz="4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072892" y="35788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Measures Included in Placement Process</a:t>
            </a:r>
            <a:endParaRPr sz="4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904298" y="1079974"/>
            <a:ext cx="8163600" cy="2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Ability Measure (CogAT or SCAT)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Standardized assessments (MAP, PARCC)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work samples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Solving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grades on assignments requiring critical, analytical, and/or creative thinking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Documentation from families</a:t>
            </a:r>
            <a:endParaRPr sz="32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1072892" y="35788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can families support the placement process?</a:t>
            </a:r>
            <a:endParaRPr sz="4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904298" y="1308574"/>
            <a:ext cx="8163501" cy="293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285750" marR="0" lvl="0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the school information regarding your child’s academic strengths, including activities outside of school.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 clarification regarding your child’s strengths and/or challenges in a class.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 regularly with the GT Resource Teacher.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t="6082" b="24641"/>
          <a:stretch/>
        </p:blipFill>
        <p:spPr>
          <a:xfrm>
            <a:off x="879850" y="2564812"/>
            <a:ext cx="8264149" cy="42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972676" y="439275"/>
            <a:ext cx="7897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Calibri"/>
              <a:buNone/>
            </a:pPr>
            <a:r>
              <a:rPr lang="en-US" sz="5500" b="1">
                <a:solidFill>
                  <a:srgbClr val="0070C0"/>
                </a:solidFill>
              </a:rPr>
              <a:t>GT Curriculum Extension Units</a:t>
            </a:r>
            <a:endParaRPr sz="5500" b="1" i="0" u="none" strike="noStrike" cap="none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/>
        </p:nvSpPr>
        <p:spPr>
          <a:xfrm>
            <a:off x="0" y="78541"/>
            <a:ext cx="9067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0070C0"/>
                </a:solidFill>
              </a:rPr>
              <a:t>Curriculum Extension Units</a:t>
            </a:r>
            <a:endParaRPr sz="6000" b="1" i="0" u="none" strike="noStrike" cap="none">
              <a:solidFill>
                <a:srgbClr val="0070C0"/>
              </a:solidFill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727189" y="2326443"/>
            <a:ext cx="2458500" cy="9834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1218915" y="2402643"/>
            <a:ext cx="14751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0" bIns="2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155"/>
              </a:spcAft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300" b="0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2866196" y="2410037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8"/>
          <p:cNvSpPr txBox="1"/>
          <p:nvPr/>
        </p:nvSpPr>
        <p:spPr>
          <a:xfrm>
            <a:off x="3274328" y="2410037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Cultures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4621166" y="2410037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"/>
          <p:cNvSpPr txBox="1"/>
          <p:nvPr/>
        </p:nvSpPr>
        <p:spPr>
          <a:xfrm>
            <a:off x="5029298" y="2410037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Archaeology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6376135" y="2410037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6784267" y="2410037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 of Production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727189" y="3447578"/>
            <a:ext cx="2458500" cy="9834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1218915" y="3523778"/>
            <a:ext cx="14751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0" bIns="2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155"/>
              </a:spcAft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300" b="0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2866196" y="3531172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3274328" y="3531172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Immigration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4621166" y="3531172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5029298" y="3531172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6376135" y="3531172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 txBox="1"/>
          <p:nvPr/>
        </p:nvSpPr>
        <p:spPr>
          <a:xfrm>
            <a:off x="6784267" y="3531172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and Reasoning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727189" y="4568713"/>
            <a:ext cx="2458500" cy="9834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1218915" y="4644913"/>
            <a:ext cx="14751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0" bIns="2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155"/>
              </a:spcAft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300" b="0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2866196" y="4652306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3274328" y="4652306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and S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ettlements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New World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4621166" y="4652306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5029298" y="4652306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Place in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6376135" y="4652306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6784275" y="4652300"/>
            <a:ext cx="12858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 of Communication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727189" y="5689848"/>
            <a:ext cx="2458500" cy="9834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1218915" y="5766048"/>
            <a:ext cx="14751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0" bIns="2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155"/>
              </a:spcAft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300" b="0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2866196" y="5773441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3274328" y="5773441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 Watch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4621166" y="5773441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5029298" y="5773441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Systems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6376135" y="5773441"/>
            <a:ext cx="2040600" cy="816300"/>
          </a:xfrm>
          <a:prstGeom prst="chevron">
            <a:avLst>
              <a:gd name="adj" fmla="val 50000"/>
            </a:avLst>
          </a:prstGeom>
          <a:solidFill>
            <a:srgbClr val="CFD7E7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6784267" y="5773441"/>
            <a:ext cx="1224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9525" rIns="0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Authenticity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/>
        </p:nvSpPr>
        <p:spPr>
          <a:xfrm>
            <a:off x="904298" y="229376"/>
            <a:ext cx="816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Calibri"/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</a:rPr>
              <a:t>Curriculum Extension Units (CEUs)</a:t>
            </a:r>
            <a:endParaRPr sz="5400" b="1" i="0" u="none" strike="noStrike" cap="none">
              <a:solidFill>
                <a:srgbClr val="0070C0"/>
              </a:solidFill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1077462" y="2057400"/>
            <a:ext cx="79902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Interdisciplinary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Advanced-level content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2-3 per grade lasting approximately 9-12 weeks each, depending upon whether daily or biweekly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considered</a:t>
            </a: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part of GT CEU Placement Process using multiple criteria.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928300" y="1272275"/>
            <a:ext cx="74250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Talent Spotting Lessons conducted in all classes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performance measures used to indicate readiness for participation.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tasks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samples</a:t>
            </a:r>
            <a:endParaRPr sz="3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Standardized test scores (MAP, PARCC, CogAT for 4</a:t>
            </a:r>
            <a:r>
              <a:rPr lang="en-US" sz="300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5</a:t>
            </a:r>
            <a:r>
              <a:rPr lang="en-US" sz="300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1072892" y="51028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Placement Process for CEUs</a:t>
            </a:r>
            <a:endParaRPr sz="4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1"/>
          <p:cNvPicPr preferRelativeResize="0"/>
          <p:nvPr/>
        </p:nvPicPr>
        <p:blipFill rotWithShape="1">
          <a:blip r:embed="rId3">
            <a:alphaModFix/>
          </a:blip>
          <a:srcRect r="56885"/>
          <a:stretch/>
        </p:blipFill>
        <p:spPr>
          <a:xfrm>
            <a:off x="-76200" y="-20025"/>
            <a:ext cx="4502251" cy="691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 txBox="1"/>
          <p:nvPr/>
        </p:nvSpPr>
        <p:spPr>
          <a:xfrm>
            <a:off x="3457575" y="380025"/>
            <a:ext cx="5610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Supporting Your Child</a:t>
            </a:r>
            <a:endParaRPr sz="4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3664054" y="1142014"/>
            <a:ext cx="46416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</a:rPr>
              <a:t>Communicate with your child’s classroom teachers and the GT Resource Teacher.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</a:rPr>
              <a:t>Encourage your child to take advantage of enrichment opportunities, such as GT Instruction</a:t>
            </a:r>
            <a:r>
              <a:rPr lang="en-US" sz="3200">
                <a:solidFill>
                  <a:schemeClr val="dk1"/>
                </a:solidFill>
              </a:rPr>
              <a:t>al S</a:t>
            </a:r>
            <a:r>
              <a:rPr lang="en-US" sz="3200" i="0" u="none" strike="noStrike" cap="none">
                <a:solidFill>
                  <a:schemeClr val="dk1"/>
                </a:solidFill>
              </a:rPr>
              <a:t>eminars.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762000" y="185923"/>
            <a:ext cx="8382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70C0"/>
                </a:solidFill>
              </a:rPr>
              <a:t>Our GT Staff</a:t>
            </a:r>
            <a:endParaRPr sz="6000" b="1" i="0" u="none" strike="noStrike" cap="none">
              <a:solidFill>
                <a:srgbClr val="004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452400" y="1676400"/>
            <a:ext cx="7286651" cy="476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19100">
              <a:buSzPts val="3000"/>
              <a:buFont typeface="Arial"/>
              <a:buChar char="●"/>
            </a:pPr>
            <a:r>
              <a:rPr lang="en-US" sz="3000" dirty="0"/>
              <a:t>Katie Barbagallo </a:t>
            </a:r>
            <a:endParaRPr lang="en-US" sz="3000" dirty="0" smtClean="0"/>
          </a:p>
          <a:p>
            <a:pPr marL="457200" indent="-419100">
              <a:buSzPts val="3000"/>
              <a:buFont typeface="Arial"/>
              <a:buChar char="●"/>
            </a:pPr>
            <a:endParaRPr lang="en-US" sz="3000" dirty="0"/>
          </a:p>
          <a:p>
            <a:pPr marL="457200" indent="-419100">
              <a:buSzPts val="3000"/>
              <a:buFont typeface="Arial"/>
              <a:buChar char="●"/>
            </a:pPr>
            <a:endParaRPr lang="en-US" sz="3000" dirty="0" smtClean="0"/>
          </a:p>
          <a:p>
            <a:pPr marL="457200" indent="-419100">
              <a:buSzPts val="3000"/>
              <a:buFont typeface="Arial"/>
              <a:buChar char="●"/>
            </a:pPr>
            <a:endParaRPr lang="en-US" sz="3000" dirty="0"/>
          </a:p>
          <a:p>
            <a:pPr marL="457200" indent="-419100">
              <a:buSzPts val="3000"/>
              <a:buFont typeface="Arial"/>
              <a:buChar char="●"/>
            </a:pPr>
            <a:endParaRPr lang="en-US" sz="3000" dirty="0" smtClean="0"/>
          </a:p>
          <a:p>
            <a:pPr marL="457200" indent="-419100">
              <a:buSzPts val="3000"/>
              <a:buFont typeface="Arial"/>
              <a:buChar char="●"/>
            </a:pPr>
            <a:endParaRPr lang="en-US" sz="3000" dirty="0"/>
          </a:p>
          <a:p>
            <a:pPr marL="457200" indent="-419100">
              <a:buSzPts val="3000"/>
              <a:buFont typeface="Arial"/>
              <a:buChar char="●"/>
            </a:pPr>
            <a:r>
              <a:rPr lang="en-US" sz="3000" dirty="0" err="1" smtClean="0"/>
              <a:t>Michaeline</a:t>
            </a:r>
            <a:r>
              <a:rPr lang="en-US" sz="3000" dirty="0" smtClean="0"/>
              <a:t> </a:t>
            </a:r>
            <a:r>
              <a:rPr lang="en-US" sz="3000" dirty="0"/>
              <a:t>Van </a:t>
            </a:r>
            <a:r>
              <a:rPr lang="en-US" sz="3000" dirty="0" err="1"/>
              <a:t>Reenan</a:t>
            </a:r>
            <a:endParaRPr lang="en-US" sz="3000"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lang="en-US" sz="3000" dirty="0"/>
          </a:p>
          <a:p>
            <a:pPr marL="457200" lvl="4" indent="-419100">
              <a:buSzPts val="3000"/>
              <a:buChar char="●"/>
            </a:pPr>
            <a:endParaRPr lang="en-US" sz="3000" dirty="0" smtClean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lang="en-US" sz="3000"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lang="en-US" sz="3000" dirty="0" smtClean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00" y="2233749"/>
            <a:ext cx="1447553" cy="2207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717758"/>
            <a:ext cx="1737131" cy="23100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/>
        </p:nvSpPr>
        <p:spPr>
          <a:xfrm>
            <a:off x="0" y="246292"/>
            <a:ext cx="9144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Nurturing Advanced Behaviors at Home</a:t>
            </a:r>
            <a:endParaRPr sz="36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4" name="Google Shape;274;p32"/>
          <p:cNvGraphicFramePr/>
          <p:nvPr/>
        </p:nvGraphicFramePr>
        <p:xfrm>
          <a:off x="0" y="1051055"/>
          <a:ext cx="9144025" cy="5881085"/>
        </p:xfrm>
        <a:graphic>
          <a:graphicData uri="http://schemas.openxmlformats.org/drawingml/2006/table">
            <a:tbl>
              <a:tblPr>
                <a:noFill/>
                <a:tableStyleId>{F376A3E9-A329-4182-9750-EB7766B9E2C9}</a:tableStyleId>
              </a:tblPr>
              <a:tblGrid>
                <a:gridCol w="1562700"/>
                <a:gridCol w="1802250"/>
                <a:gridCol w="2067525"/>
                <a:gridCol w="1774950"/>
                <a:gridCol w="1936600"/>
              </a:tblGrid>
              <a:tr h="77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Advanced Language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B6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Logic and Reasoning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B6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Motivation and Persistence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B6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Leadership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B6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Perspective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B62F"/>
                    </a:solidFill>
                  </a:tcPr>
                </a:tc>
              </a:tr>
              <a:tr h="168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Increase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use of sophisticated language.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Share your thinking. Think sequentially.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Ask thought-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Lustria"/>
                        <a:ea typeface="Lustria"/>
                        <a:cs typeface="Lustria"/>
                        <a:sym typeface="Lustr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provoking questions.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Show how you solve problems.  Discuss strategies and create new ways to solve problems.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Discuss various perspectives.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</a:tr>
              <a:tr h="177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Ask provocative questions.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Take things apart and put back together – ideas, objects or experiences.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Encourage independence.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Model taking initiative.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Demonstrate and model flexibility in your thinking by examining opposing points of view.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3E7"/>
                    </a:solidFill>
                  </a:tcPr>
                </a:tc>
              </a:tr>
              <a:tr h="141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Point out similarities and differences.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Organize collections or ideas in insightful ways.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Show curiosity about ideas, events, experiments, experiences.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Set high expectations.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Lustria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Lustria"/>
                          <a:ea typeface="Lustria"/>
                          <a:cs typeface="Lustria"/>
                          <a:sym typeface="Lustria"/>
                        </a:rPr>
                        <a:t>Embellish/ expand thoughts, perspectives, etc.</a:t>
                      </a:r>
                      <a:endParaRPr/>
                    </a:p>
                  </a:txBody>
                  <a:tcPr marL="91450" marR="91450" marT="47150" marB="4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5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/>
        </p:nvSpPr>
        <p:spPr>
          <a:xfrm>
            <a:off x="1058623" y="1761499"/>
            <a:ext cx="7907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Become a GT Resource volunteer.</a:t>
            </a:r>
            <a:endParaRPr sz="3600">
              <a:solidFill>
                <a:schemeClr val="dk1"/>
              </a:solidFill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i="0" u="none" strike="noStrike" cap="none">
                <a:solidFill>
                  <a:schemeClr val="dk1"/>
                </a:solidFill>
              </a:rPr>
              <a:t>GT Parent Academies</a:t>
            </a:r>
            <a:endParaRPr sz="3600"/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Become a</a:t>
            </a:r>
            <a:r>
              <a:rPr lang="en-US" sz="3600" i="0" u="none" strike="noStrike" cap="none">
                <a:solidFill>
                  <a:schemeClr val="dk1"/>
                </a:solidFill>
              </a:rPr>
              <a:t> GT Parent Representative</a:t>
            </a:r>
            <a:endParaRPr sz="3600"/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i="0" u="none" strike="noStrike" cap="none">
                <a:solidFill>
                  <a:schemeClr val="dk1"/>
                </a:solidFill>
              </a:rPr>
              <a:t>HCPSS News for GT Program Information</a:t>
            </a:r>
            <a:endParaRPr sz="3600"/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i="0" u="none" strike="noStrike" cap="none">
                <a:solidFill>
                  <a:schemeClr val="dk1"/>
                </a:solidFill>
              </a:rPr>
              <a:t>Follow HCPSS_GT Twitter</a:t>
            </a:r>
            <a:endParaRPr sz="3600"/>
          </a:p>
        </p:txBody>
      </p:sp>
      <p:sp>
        <p:nvSpPr>
          <p:cNvPr id="281" name="Google Shape;281;p33"/>
          <p:cNvSpPr txBox="1"/>
          <p:nvPr/>
        </p:nvSpPr>
        <p:spPr>
          <a:xfrm>
            <a:off x="942780" y="184683"/>
            <a:ext cx="83894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Opportunities for Parent Engagement</a:t>
            </a:r>
            <a:endParaRPr sz="4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/>
        </p:nvSpPr>
        <p:spPr>
          <a:xfrm>
            <a:off x="1058624" y="1456700"/>
            <a:ext cx="51897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Our school website</a:t>
            </a:r>
            <a:endParaRPr sz="3600">
              <a:solidFill>
                <a:schemeClr val="dk1"/>
              </a:solidFill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HCPSS GT Program website at www.hcpss.org/gt</a:t>
            </a:r>
            <a:endParaRPr sz="3600">
              <a:solidFill>
                <a:schemeClr val="dk1"/>
              </a:solidFill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NAGC website at www.nagc.org</a:t>
            </a:r>
            <a:endParaRPr sz="3600">
              <a:solidFill>
                <a:schemeClr val="dk1"/>
              </a:solidFill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Our GT Resource Team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923925" y="279925"/>
            <a:ext cx="808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</a:rPr>
              <a:t>For More Information</a:t>
            </a:r>
            <a:endParaRPr sz="4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875" y="1947550"/>
            <a:ext cx="2962900" cy="29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G/T Parent Rep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13" y="1417638"/>
            <a:ext cx="4206374" cy="54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1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5"/>
          <p:cNvPicPr preferRelativeResize="0"/>
          <p:nvPr/>
        </p:nvPicPr>
        <p:blipFill rotWithShape="1">
          <a:blip r:embed="rId3">
            <a:alphaModFix/>
          </a:blip>
          <a:srcRect l="1981"/>
          <a:stretch/>
        </p:blipFill>
        <p:spPr>
          <a:xfrm>
            <a:off x="-190500" y="0"/>
            <a:ext cx="1010093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1452400" y="2645100"/>
            <a:ext cx="7175400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To recognize and develop talent in ALL learners, including those already performing at advanced levels.</a:t>
            </a:r>
            <a:endParaRPr sz="3600"/>
          </a:p>
        </p:txBody>
      </p:sp>
      <p:sp>
        <p:nvSpPr>
          <p:cNvPr id="106" name="Google Shape;106;p15"/>
          <p:cNvSpPr txBox="1"/>
          <p:nvPr/>
        </p:nvSpPr>
        <p:spPr>
          <a:xfrm>
            <a:off x="898973" y="381000"/>
            <a:ext cx="8382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70C0"/>
                </a:solidFill>
              </a:rPr>
              <a:t>GT Education Program Mission</a:t>
            </a:r>
            <a:endParaRPr sz="6000" b="1" i="0" u="none" strike="noStrike" cap="none">
              <a:solidFill>
                <a:srgbClr val="004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822773" y="152400"/>
            <a:ext cx="8382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70C0"/>
                </a:solidFill>
              </a:rPr>
              <a:t>Program Components</a:t>
            </a:r>
            <a:endParaRPr sz="6000" b="1" i="0" u="none" strike="noStrike" cap="none">
              <a:solidFill>
                <a:srgbClr val="004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038675" y="1379800"/>
            <a:ext cx="5105400" cy="3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A754"/>
              </a:buClr>
              <a:buSzPts val="3000"/>
              <a:buChar char="●"/>
            </a:pPr>
            <a:r>
              <a:rPr lang="en-US" sz="3000" b="1">
                <a:solidFill>
                  <a:srgbClr val="15A754"/>
                </a:solidFill>
              </a:rPr>
              <a:t>Primary Talent Development</a:t>
            </a:r>
            <a:endParaRPr sz="3000" b="1">
              <a:solidFill>
                <a:srgbClr val="15A754"/>
              </a:solidFill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A754"/>
              </a:buClr>
              <a:buSzPts val="3000"/>
              <a:buChar char="●"/>
            </a:pPr>
            <a:r>
              <a:rPr lang="en-US" sz="3000" b="1">
                <a:solidFill>
                  <a:srgbClr val="15A754"/>
                </a:solidFill>
              </a:rPr>
              <a:t>G/T Instructional Seminars</a:t>
            </a:r>
            <a:endParaRPr sz="3000" b="1">
              <a:solidFill>
                <a:srgbClr val="15A754"/>
              </a:solidFill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A754"/>
              </a:buClr>
              <a:buSzPts val="3000"/>
              <a:buChar char="●"/>
            </a:pPr>
            <a:r>
              <a:rPr lang="en-US" sz="3000" b="1">
                <a:solidFill>
                  <a:srgbClr val="15A754"/>
                </a:solidFill>
              </a:rPr>
              <a:t>G/T Math</a:t>
            </a:r>
            <a:endParaRPr sz="3000" b="1">
              <a:solidFill>
                <a:srgbClr val="15A754"/>
              </a:solidFill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A754"/>
              </a:buClr>
              <a:buSzPts val="3000"/>
              <a:buChar char="●"/>
            </a:pPr>
            <a:r>
              <a:rPr lang="en-US" sz="3000" b="1">
                <a:solidFill>
                  <a:srgbClr val="15A754"/>
                </a:solidFill>
              </a:rPr>
              <a:t>Curriculum Extension Units (CEUs)</a:t>
            </a:r>
            <a:endParaRPr sz="3000" b="1">
              <a:solidFill>
                <a:srgbClr val="15A754"/>
              </a:solidFill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A754"/>
              </a:buClr>
              <a:buSzPts val="3000"/>
              <a:buChar char="●"/>
            </a:pPr>
            <a:r>
              <a:rPr lang="en-US" sz="3000" b="1">
                <a:solidFill>
                  <a:srgbClr val="15A754"/>
                </a:solidFill>
              </a:rPr>
              <a:t>Research Investigations</a:t>
            </a:r>
            <a:endParaRPr sz="3000" b="1">
              <a:solidFill>
                <a:srgbClr val="15A754"/>
              </a:solidFill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25" y="1349800"/>
            <a:ext cx="3427800" cy="46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885058" y="228600"/>
            <a:ext cx="825894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Talent Development Offerings: </a:t>
            </a:r>
            <a:endParaRPr>
              <a:solidFill>
                <a:srgbClr val="0070C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100" b="1">
                <a:solidFill>
                  <a:srgbClr val="0070C0"/>
                </a:solidFill>
              </a:rPr>
              <a:t>Primary Talent Development</a:t>
            </a:r>
            <a:endParaRPr sz="4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77970" y="4302728"/>
            <a:ext cx="2808694" cy="10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176625" y="1911950"/>
            <a:ext cx="49479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450" tIns="156450" rIns="156450" bIns="0" anchor="t" anchorCtr="0">
            <a:noAutofit/>
          </a:bodyPr>
          <a:lstStyle/>
          <a:p>
            <a:pPr marL="457200" marR="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Push-in model in K and 1</a:t>
            </a:r>
            <a:endParaRPr sz="3000">
              <a:solidFill>
                <a:schemeClr val="dk1"/>
              </a:solidFill>
            </a:endParaRPr>
          </a:p>
          <a:p>
            <a:pPr marL="457200" marR="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Encourage development of creative and analytical reasoning</a:t>
            </a:r>
            <a:endParaRPr sz="3000">
              <a:solidFill>
                <a:schemeClr val="dk1"/>
              </a:solidFill>
            </a:endParaRPr>
          </a:p>
          <a:p>
            <a:pPr marL="457200" marR="0" lvl="0" indent="-419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Extend learning for students already performing at advanced levels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6257334" y="4302728"/>
            <a:ext cx="2808694" cy="10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525" y="1911950"/>
            <a:ext cx="2695625" cy="37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885058" y="228600"/>
            <a:ext cx="825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Talent Development Offerings: </a:t>
            </a:r>
            <a:endParaRPr>
              <a:solidFill>
                <a:srgbClr val="0070C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GT Instructional Seminars</a:t>
            </a:r>
            <a:endParaRPr sz="4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77970" y="4302728"/>
            <a:ext cx="28086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805150" y="4569425"/>
            <a:ext cx="29763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450" tIns="156450" rIns="15645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770"/>
              </a:spcAft>
              <a:buNone/>
            </a:pPr>
            <a:r>
              <a:rPr lang="en-US" sz="2200" i="0" u="none" strike="noStrike" cap="none">
                <a:solidFill>
                  <a:schemeClr val="dk1"/>
                </a:solidFill>
              </a:rPr>
              <a:t>Instruction in Advanced-Level Skills</a:t>
            </a:r>
            <a:endParaRPr sz="22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3167652" y="4302728"/>
            <a:ext cx="28086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3752850" y="4558050"/>
            <a:ext cx="26289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450" tIns="156450" rIns="15645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770"/>
              </a:spcAft>
              <a:buNone/>
            </a:pPr>
            <a:r>
              <a:rPr lang="en-US" sz="2200" i="0" u="none" strike="noStrike" cap="none">
                <a:solidFill>
                  <a:schemeClr val="dk1"/>
                </a:solidFill>
              </a:rPr>
              <a:t>Open to All Interested Students</a:t>
            </a:r>
            <a:endParaRPr sz="22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6257334" y="4302728"/>
            <a:ext cx="28086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6410325" y="4558050"/>
            <a:ext cx="25794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450" tIns="156450" rIns="15645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770"/>
              </a:spcAft>
              <a:buNone/>
            </a:pPr>
            <a:r>
              <a:rPr lang="en-US" sz="2200" i="0" u="none" strike="noStrike" cap="none">
                <a:solidFill>
                  <a:schemeClr val="dk1"/>
                </a:solidFill>
              </a:rPr>
              <a:t>Creative Production or Inquiry</a:t>
            </a:r>
            <a:endParaRPr sz="2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l="19490" r="19884"/>
          <a:stretch/>
        </p:blipFill>
        <p:spPr>
          <a:xfrm>
            <a:off x="6686550" y="1933575"/>
            <a:ext cx="2021252" cy="2500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l="33884" t="17053" r="10784"/>
          <a:stretch/>
        </p:blipFill>
        <p:spPr>
          <a:xfrm>
            <a:off x="1248423" y="1933575"/>
            <a:ext cx="2224026" cy="2500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7225" y="1933575"/>
            <a:ext cx="1876036" cy="25006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77970" y="4302728"/>
            <a:ext cx="28086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1314109" y="1747403"/>
            <a:ext cx="5576400" cy="47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450" tIns="156450" rIns="156450" bIns="0" anchor="t" anchorCtr="0">
            <a:noAutofit/>
          </a:bodyPr>
          <a:lstStyle/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Unheard Perspectives (4</a:t>
            </a:r>
            <a:r>
              <a:rPr lang="en-US" sz="2400" baseline="30000" dirty="0" smtClean="0">
                <a:solidFill>
                  <a:schemeClr val="dk1"/>
                </a:solidFill>
              </a:rPr>
              <a:t>th</a:t>
            </a:r>
            <a:r>
              <a:rPr lang="en-US" sz="2400" dirty="0" smtClean="0">
                <a:solidFill>
                  <a:schemeClr val="dk1"/>
                </a:solidFill>
              </a:rPr>
              <a:t> and 5</a:t>
            </a:r>
            <a:r>
              <a:rPr lang="en-US" sz="2400" baseline="30000" dirty="0" smtClean="0">
                <a:solidFill>
                  <a:schemeClr val="dk1"/>
                </a:solidFill>
              </a:rPr>
              <a:t>th</a:t>
            </a:r>
            <a:r>
              <a:rPr lang="en-US" sz="2400" dirty="0" smtClean="0">
                <a:solidFill>
                  <a:schemeClr val="dk1"/>
                </a:solidFill>
              </a:rPr>
              <a:t>)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 dirty="0" smtClean="0">
                <a:solidFill>
                  <a:schemeClr val="dk1"/>
                </a:solidFill>
              </a:rPr>
              <a:t>Coding 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Build It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 dirty="0" smtClean="0">
                <a:solidFill>
                  <a:schemeClr val="dk1"/>
                </a:solidFill>
              </a:rPr>
              <a:t>Cardboard Challenge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The Crayon Project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 dirty="0" smtClean="0">
                <a:solidFill>
                  <a:schemeClr val="dk1"/>
                </a:solidFill>
              </a:rPr>
              <a:t>Tiny Houses (Engineering)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Debate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 dirty="0" smtClean="0">
                <a:solidFill>
                  <a:schemeClr val="dk1"/>
                </a:solidFill>
              </a:rPr>
              <a:t>Book Club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Writing Club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 dirty="0" smtClean="0">
                <a:solidFill>
                  <a:schemeClr val="dk1"/>
                </a:solidFill>
              </a:rPr>
              <a:t>Logical Reasoning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Origami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 dirty="0" smtClean="0">
                <a:solidFill>
                  <a:schemeClr val="dk1"/>
                </a:solidFill>
              </a:rPr>
              <a:t>Science Mysteries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Chemistry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 dirty="0" smtClean="0">
                <a:solidFill>
                  <a:schemeClr val="dk1"/>
                </a:solidFill>
              </a:rPr>
              <a:t>Animal Conservation</a:t>
            </a:r>
            <a:endParaRPr sz="24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6257334" y="4302728"/>
            <a:ext cx="28086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899701" y="377543"/>
            <a:ext cx="825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100" b="1">
                <a:solidFill>
                  <a:srgbClr val="0070C0"/>
                </a:solidFill>
              </a:rPr>
              <a:t>Sample </a:t>
            </a:r>
            <a:r>
              <a:rPr lang="en-US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GT Instructional Seminars</a:t>
            </a:r>
            <a:r>
              <a:rPr lang="en-US" sz="4100" b="1">
                <a:solidFill>
                  <a:srgbClr val="0070C0"/>
                </a:solidFill>
              </a:rPr>
              <a:t> at Our School</a:t>
            </a:r>
            <a:endParaRPr sz="4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1114075" y="406600"/>
            <a:ext cx="744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r>
              <a:rPr lang="en-US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Where can I find out </a:t>
            </a:r>
            <a:r>
              <a:rPr lang="en-US" sz="4100" b="1">
                <a:solidFill>
                  <a:srgbClr val="0070C0"/>
                </a:solidFill>
              </a:rPr>
              <a:t>more </a:t>
            </a:r>
            <a:r>
              <a:rPr lang="en-US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about GT Instructional Seminars at </a:t>
            </a:r>
            <a:r>
              <a:rPr lang="en-US" sz="4100" b="1">
                <a:solidFill>
                  <a:srgbClr val="0070C0"/>
                </a:solidFill>
              </a:rPr>
              <a:t>our</a:t>
            </a:r>
            <a:r>
              <a:rPr lang="en-US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school?</a:t>
            </a:r>
            <a:endParaRPr sz="4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endParaRPr sz="4100" b="1">
              <a:solidFill>
                <a:srgbClr val="00459C"/>
              </a:solidFill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114075" y="2594650"/>
            <a:ext cx="7581300" cy="3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Our school website 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Fliers sent home with your students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School’s GT Resource Team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School’s HCPSS News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Interest forms in </a:t>
            </a:r>
            <a:r>
              <a:rPr lang="en-US" sz="3000" dirty="0" smtClean="0">
                <a:solidFill>
                  <a:schemeClr val="dk1"/>
                </a:solidFill>
              </a:rPr>
              <a:t>Wednesday </a:t>
            </a:r>
            <a:r>
              <a:rPr lang="en-US" sz="3000" dirty="0">
                <a:solidFill>
                  <a:schemeClr val="dk1"/>
                </a:solidFill>
              </a:rPr>
              <a:t>Folders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00459C"/>
                </a:solidFill>
              </a:rPr>
              <a:t>                    </a:t>
            </a:r>
            <a:endParaRPr sz="4100" b="1" dirty="0">
              <a:solidFill>
                <a:srgbClr val="00459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459C"/>
              </a:buClr>
              <a:buFont typeface="Arial"/>
              <a:buNone/>
            </a:pPr>
            <a:endParaRPr sz="4100" b="1" dirty="0">
              <a:solidFill>
                <a:srgbClr val="00459C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0" y="-93825"/>
            <a:ext cx="3021000" cy="6951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i="0" u="none" strike="noStrike" cap="none">
                <a:solidFill>
                  <a:srgbClr val="FFFFFF"/>
                </a:solidFill>
              </a:rPr>
              <a:t>Accelerated and </a:t>
            </a:r>
            <a:r>
              <a:rPr lang="en-US" sz="3200">
                <a:solidFill>
                  <a:srgbClr val="FFFFFF"/>
                </a:solidFill>
              </a:rPr>
              <a:t>e</a:t>
            </a:r>
            <a:r>
              <a:rPr lang="en-US" sz="3200" i="0" u="none" strike="noStrike" cap="none">
                <a:solidFill>
                  <a:srgbClr val="FFFFFF"/>
                </a:solidFill>
              </a:rPr>
              <a:t>nriched </a:t>
            </a:r>
            <a:r>
              <a:rPr lang="en-US" sz="3200">
                <a:solidFill>
                  <a:srgbClr val="FFFFFF"/>
                </a:solidFill>
              </a:rPr>
              <a:t>c</a:t>
            </a:r>
            <a:r>
              <a:rPr lang="en-US" sz="3200" i="0" u="none" strike="noStrike" cap="none">
                <a:solidFill>
                  <a:srgbClr val="FFFFFF"/>
                </a:solidFill>
              </a:rPr>
              <a:t>urriculum</a:t>
            </a:r>
            <a:endParaRPr>
              <a:solidFill>
                <a:srgbClr val="FFFFFF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</a:rPr>
              <a:t>Focus on problem solving and application of mathematics</a:t>
            </a:r>
            <a:endParaRPr>
              <a:solidFill>
                <a:srgbClr val="FFFFFF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</a:rPr>
              <a:t>Daily instruction</a:t>
            </a:r>
            <a:endParaRPr sz="3200"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l="3842" r="6600" b="12403"/>
          <a:stretch/>
        </p:blipFill>
        <p:spPr>
          <a:xfrm>
            <a:off x="3246050" y="1809855"/>
            <a:ext cx="5734897" cy="420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3246050" y="430275"/>
            <a:ext cx="5734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70C0"/>
                </a:solidFill>
              </a:rPr>
              <a:t>GT Mathematics</a:t>
            </a:r>
            <a:endParaRPr sz="5500" b="1" i="0" u="none" strike="noStrike" cap="none">
              <a:solidFill>
                <a:srgbClr val="004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227B1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724</Words>
  <Application>Microsoft Macintosh PowerPoint</Application>
  <PresentationFormat>On-screen Show (4:3)</PresentationFormat>
  <Paragraphs>185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Cantarell</vt:lpstr>
      <vt:lpstr>Lustria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Included in Placement Process</vt:lpstr>
      <vt:lpstr>How can families support the placement process?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G/T Parent Rep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9</cp:revision>
  <dcterms:modified xsi:type="dcterms:W3CDTF">2018-09-14T01:27:50Z</dcterms:modified>
</cp:coreProperties>
</file>